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2" r:id="rId6"/>
    <p:sldId id="266" r:id="rId7"/>
    <p:sldId id="295" r:id="rId8"/>
    <p:sldId id="293" r:id="rId9"/>
    <p:sldId id="283" r:id="rId10"/>
    <p:sldId id="264" r:id="rId11"/>
    <p:sldId id="29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howGuides="1">
      <p:cViewPr varScale="1">
        <p:scale>
          <a:sx n="59" d="100"/>
          <a:sy n="59" d="100"/>
        </p:scale>
        <p:origin x="300" y="56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exels.com/photo/beach-during-sunset-63527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pexels.com/zh-cn/photo/58575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44286"/>
            <a:ext cx="11265407" cy="2775857"/>
          </a:xfrm>
        </p:spPr>
        <p:txBody>
          <a:bodyPr/>
          <a:lstStyle/>
          <a:p>
            <a:pPr algn="ctr"/>
            <a:r>
              <a:rPr lang="en-US" sz="5400" b="1" dirty="0">
                <a:effectLst/>
                <a:latin typeface="Times New Roman"/>
                <a:ea typeface="Calibri"/>
                <a:cs typeface="Arial"/>
              </a:rPr>
              <a:t>ESOPHAGITIS</a:t>
            </a:r>
            <a:br>
              <a:rPr lang="en-US" sz="4400" b="1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3200" b="1" i="1" dirty="0">
                <a:effectLst/>
                <a:latin typeface="Times New Roman"/>
                <a:ea typeface="Calibri"/>
                <a:cs typeface="Arial"/>
              </a:rPr>
              <a:t>by </a:t>
            </a:r>
            <a:br>
              <a:rPr lang="en-US" sz="3200" b="1" i="1" dirty="0">
                <a:effectLst/>
                <a:latin typeface="Times New Roman"/>
                <a:ea typeface="Calibri"/>
                <a:cs typeface="Arial"/>
              </a:rPr>
            </a:br>
            <a:r>
              <a:rPr lang="en-US" sz="3200" b="1" i="1" cap="none" dirty="0">
                <a:effectLst/>
                <a:latin typeface="Times New Roman"/>
                <a:ea typeface="Calibri"/>
                <a:cs typeface="Arial"/>
              </a:rPr>
              <a:t>Assist. Prof Hussein Al Naji</a:t>
            </a:r>
            <a:endParaRPr lang="en-US" i="1" dirty="0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8164" b="28164"/>
          <a:stretch/>
        </p:blipFill>
        <p:spPr>
          <a:xfrm>
            <a:off x="448055" y="3722914"/>
            <a:ext cx="11274551" cy="2668741"/>
          </a:xfr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8" r="148"/>
          <a:stretch/>
        </p:blipFill>
        <p:spPr>
          <a:xfrm>
            <a:off x="10548257" y="640080"/>
            <a:ext cx="1643743" cy="621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510DD4-BB70-6FD9-C4D2-4FD2987A9138}"/>
              </a:ext>
            </a:extLst>
          </p:cNvPr>
          <p:cNvSpPr txBox="1"/>
          <p:nvPr/>
        </p:nvSpPr>
        <p:spPr>
          <a:xfrm>
            <a:off x="174171" y="640080"/>
            <a:ext cx="10515600" cy="5950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ESOPHAGITIS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Inflammation of the esophagus is accompanied initially by clinical findings of spasm and obstruction, pain on swallowing and palpation, and regurgitation of bloodstained slimy material.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ETIOLOGY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Primary esophagitis caused by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he ingestion of chemical or physical irritants is usually accompanied by stomatitis and pharyngitis.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Laceration of the mucosa by a foreign body or complications of nasogastric intubation can occur.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71374A-8E8F-F50A-7B1B-B1A4104AF668}"/>
              </a:ext>
            </a:extLst>
          </p:cNvPr>
          <p:cNvSpPr txBox="1"/>
          <p:nvPr/>
        </p:nvSpPr>
        <p:spPr>
          <a:xfrm>
            <a:off x="272142" y="2464681"/>
            <a:ext cx="11647716" cy="405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3. Nasogastric intubation is associated with a higher risk of pharyngeal and esophageal injury when performed in horses examined for colic.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4. Death of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Hypoderma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lineatum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larvae in the submucosa of the esophagus of cattle can cause acute local inflammation and subsequent gangrene.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5. Inflammation of the esophagus occurs commonly in many specific diseases, particularly those that cause stomatitis, but the other clinical signs of these diseases dominate those of esophagitis.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</p:txBody>
      </p:sp>
      <p:pic>
        <p:nvPicPr>
          <p:cNvPr id="4" name="Picture 3" descr="A sunset over a beach">
            <a:extLst>
              <a:ext uri="{FF2B5EF4-FFF2-40B4-BE49-F238E27FC236}">
                <a16:creationId xmlns:a16="http://schemas.microsoft.com/office/drawing/2014/main" id="{58C64C23-C9D8-046D-EF09-D87FC1A29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"/>
            <a:ext cx="12192000" cy="23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78FE7D8-99DF-D630-5A58-FACCA63A3020}"/>
              </a:ext>
            </a:extLst>
          </p:cNvPr>
          <p:cNvSpPr txBox="1"/>
          <p:nvPr/>
        </p:nvSpPr>
        <p:spPr>
          <a:xfrm>
            <a:off x="228600" y="833589"/>
            <a:ext cx="11734800" cy="4842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PATHOGENESIS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Inflammation of the esophagus combined with local edema and swelling results in a functional obstruction and difficulty in swallowing.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CLINICAL FINDINGS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In the acute esophagitis.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There is salivation and attempts to swallow, which cause severe pain, particularly in horses.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In some cases, attempts at swallowing are followed by regurgitation and coughing, pain, retching activities, and vigorous contractions of the cervical and abdominal muscles.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group of surgeons wearing surgical caps and masks">
            <a:extLst>
              <a:ext uri="{FF2B5EF4-FFF2-40B4-BE49-F238E27FC236}">
                <a16:creationId xmlns:a16="http://schemas.microsoft.com/office/drawing/2014/main" id="{6EFD6230-A50E-3A63-7B72-59A8449CAE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t="35757" b="35757"/>
          <a:stretch/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C7219B-BDC9-4B81-AF9D-569186D09CD9}"/>
              </a:ext>
            </a:extLst>
          </p:cNvPr>
          <p:cNvSpPr txBox="1"/>
          <p:nvPr/>
        </p:nvSpPr>
        <p:spPr>
          <a:xfrm>
            <a:off x="326572" y="3024102"/>
            <a:ext cx="11723914" cy="3580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3- In specific diseases such as mucosal disease and bovine malignant catarrh, there are no obvious clinical findings of esophagitis, because the lesions are mainly erosive.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4- Endoscopy of the esophagus will usually reveal the location and severity of the lesion.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CLINICAL PATHOLOGY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In severe esophagitis of traumatic origin a marked neutrophilia can occur, suggesting active inflammation.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69960C-B5A3-DAD6-6421-8709FF088158}"/>
              </a:ext>
            </a:extLst>
          </p:cNvPr>
          <p:cNvSpPr txBox="1"/>
          <p:nvPr/>
        </p:nvSpPr>
        <p:spPr>
          <a:xfrm>
            <a:off x="239486" y="643341"/>
            <a:ext cx="6640285" cy="5796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NECROPSY FINDINGS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Pathologic findings are restricted to those pertaining to the various specific diseases in which esophagitis occur.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DIFFERENTIAL DIAGNOSIS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Esophagitis must be differentiated from pharyngitis, in which attempted swallowing is not as marked and coughing is more likely to occur. Palpation can also help to localize the lesion; however, pharyngitis and esophagitis usually occur together</a:t>
            </a:r>
            <a:endParaRPr kumimoji="0" lang="ar-IQ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le of coffee beans">
            <a:extLst>
              <a:ext uri="{FF2B5EF4-FFF2-40B4-BE49-F238E27FC236}">
                <a16:creationId xmlns:a16="http://schemas.microsoft.com/office/drawing/2014/main" id="{38E0D542-D920-C981-EA6E-269E69F72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10400" y="0"/>
            <a:ext cx="518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B6AE02-83E5-E012-ACDE-2DC09F0A9254}"/>
              </a:ext>
            </a:extLst>
          </p:cNvPr>
          <p:cNvSpPr txBox="1"/>
          <p:nvPr/>
        </p:nvSpPr>
        <p:spPr>
          <a:xfrm>
            <a:off x="141516" y="738709"/>
            <a:ext cx="6901542" cy="579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TREATMENT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Feed should be withheld for 2 to 3 days and fluid and electrolyte therapy can be necessary for several days.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Parenteral antimicrobials are indicated, especially if laceration or perforation has occurred.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Reintroduction to feed should be monitored carefully and all feed should be moistened to avoid the possible accumulation of dry feed in the esophagus, which might not be fully functional.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Calibri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0914A3-80AB-A7E6-A59C-0B6A09A1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058" y="571500"/>
            <a:ext cx="5148942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D0242-F3FF-2177-8615-C4A250A19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2AA87F-0B34-440A-9DF3-E38EEE6C91F9}"/>
              </a:ext>
            </a:extLst>
          </p:cNvPr>
          <p:cNvSpPr/>
          <p:nvPr/>
        </p:nvSpPr>
        <p:spPr>
          <a:xfrm>
            <a:off x="6357257" y="4974771"/>
            <a:ext cx="5627914" cy="1393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27099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</TotalTime>
  <Words>429</Words>
  <Application>Microsoft Office PowerPoint</Application>
  <PresentationFormat>Widescreen</PresentationFormat>
  <Paragraphs>36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Gill Sans MT</vt:lpstr>
      <vt:lpstr>Times New Roman</vt:lpstr>
      <vt:lpstr>Wingdings 2</vt:lpstr>
      <vt:lpstr>DividendVTI</vt:lpstr>
      <vt:lpstr>ESOPHAGITIS by  Assist. Prof Hussein Al Naji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MA19557</dc:creator>
  <cp:lastModifiedBy>MA19557</cp:lastModifiedBy>
  <cp:revision>2</cp:revision>
  <dcterms:created xsi:type="dcterms:W3CDTF">2024-11-02T21:13:29Z</dcterms:created>
  <dcterms:modified xsi:type="dcterms:W3CDTF">2024-11-03T20:20:22Z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